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D535EC-A93C-4903-B861-AABE8CBCD145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18AD815-8791-4D8C-8CE7-079D77C4354B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b="1" dirty="0" smtClean="0"/>
            <a:t>Изучаем</a:t>
          </a:r>
          <a:endParaRPr lang="ru-RU" b="1" dirty="0"/>
        </a:p>
      </dgm:t>
    </dgm:pt>
    <dgm:pt modelId="{EDE15C35-BCAB-4498-989D-9A9484166C09}" type="parTrans" cxnId="{AAE10CD8-8755-4B73-B12F-3B4DA9153F90}">
      <dgm:prSet/>
      <dgm:spPr/>
      <dgm:t>
        <a:bodyPr/>
        <a:lstStyle/>
        <a:p>
          <a:endParaRPr lang="ru-RU"/>
        </a:p>
      </dgm:t>
    </dgm:pt>
    <dgm:pt modelId="{28ABEB07-EE2E-4EA8-BE75-7ADCE692E79B}" type="sibTrans" cxnId="{AAE10CD8-8755-4B73-B12F-3B4DA9153F90}">
      <dgm:prSet/>
      <dgm:spPr/>
      <dgm:t>
        <a:bodyPr/>
        <a:lstStyle/>
        <a:p>
          <a:endParaRPr lang="ru-RU"/>
        </a:p>
      </dgm:t>
    </dgm:pt>
    <dgm:pt modelId="{87C3289F-5939-4637-981C-D2DCB0378946}">
      <dgm:prSet phldrT="[Текст]"/>
      <dgm:spPr>
        <a:solidFill>
          <a:srgbClr val="F6882E"/>
        </a:solidFill>
      </dgm:spPr>
      <dgm:t>
        <a:bodyPr/>
        <a:lstStyle/>
        <a:p>
          <a:r>
            <a:rPr lang="ru-RU" b="1" dirty="0" smtClean="0"/>
            <a:t>Проектируем </a:t>
          </a:r>
          <a:endParaRPr lang="ru-RU" b="1" dirty="0"/>
        </a:p>
      </dgm:t>
    </dgm:pt>
    <dgm:pt modelId="{A692D634-53A4-409C-A4C7-242BC9FE0705}" type="parTrans" cxnId="{2C72358A-F5AB-4673-951D-D59CF3CCB875}">
      <dgm:prSet/>
      <dgm:spPr/>
      <dgm:t>
        <a:bodyPr/>
        <a:lstStyle/>
        <a:p>
          <a:endParaRPr lang="ru-RU"/>
        </a:p>
      </dgm:t>
    </dgm:pt>
    <dgm:pt modelId="{B85005BD-83E9-4C7A-85A1-787E570C4079}" type="sibTrans" cxnId="{2C72358A-F5AB-4673-951D-D59CF3CCB875}">
      <dgm:prSet/>
      <dgm:spPr/>
      <dgm:t>
        <a:bodyPr/>
        <a:lstStyle/>
        <a:p>
          <a:endParaRPr lang="ru-RU"/>
        </a:p>
      </dgm:t>
    </dgm:pt>
    <dgm:pt modelId="{A03CD363-645D-4A7E-A851-40DE58DBA0E1}">
      <dgm:prSet phldrT="[Текст]"/>
      <dgm:spPr>
        <a:solidFill>
          <a:srgbClr val="CDC0EE"/>
        </a:solidFill>
      </dgm:spPr>
      <dgm:t>
        <a:bodyPr/>
        <a:lstStyle/>
        <a:p>
          <a:r>
            <a:rPr lang="ru-RU" b="1" dirty="0" smtClean="0"/>
            <a:t>Обсуждаем</a:t>
          </a:r>
          <a:endParaRPr lang="ru-RU" b="1" dirty="0"/>
        </a:p>
      </dgm:t>
    </dgm:pt>
    <dgm:pt modelId="{44444272-3090-4AF2-B7B3-1268A70469CE}" type="parTrans" cxnId="{A22379BB-0E0B-4A0A-9CA1-9294FBDDD862}">
      <dgm:prSet/>
      <dgm:spPr/>
      <dgm:t>
        <a:bodyPr/>
        <a:lstStyle/>
        <a:p>
          <a:endParaRPr lang="ru-RU"/>
        </a:p>
      </dgm:t>
    </dgm:pt>
    <dgm:pt modelId="{79946528-3761-4999-9ECB-5588603FFCAE}" type="sibTrans" cxnId="{A22379BB-0E0B-4A0A-9CA1-9294FBDDD862}">
      <dgm:prSet/>
      <dgm:spPr/>
      <dgm:t>
        <a:bodyPr/>
        <a:lstStyle/>
        <a:p>
          <a:endParaRPr lang="ru-RU"/>
        </a:p>
      </dgm:t>
    </dgm:pt>
    <dgm:pt modelId="{D74A53F8-1DB0-4AB2-8164-6640CA61A43B}" type="pres">
      <dgm:prSet presAssocID="{93D535EC-A93C-4903-B861-AABE8CBCD14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E46199-FFB8-4028-BEAA-69305D4A5EEA}" type="pres">
      <dgm:prSet presAssocID="{F18AD815-8791-4D8C-8CE7-079D77C4354B}" presName="dummy" presStyleCnt="0"/>
      <dgm:spPr/>
    </dgm:pt>
    <dgm:pt modelId="{414CC49D-D923-4E38-BECB-E40670C7B8B2}" type="pres">
      <dgm:prSet presAssocID="{F18AD815-8791-4D8C-8CE7-079D77C4354B}" presName="node" presStyleLbl="revTx" presStyleIdx="0" presStyleCnt="3" custScaleX="100025" custScaleY="35765" custRadScaleRad="101172" custRadScaleInc="9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E09B1F-0AAA-4723-8590-A7319B82728F}" type="pres">
      <dgm:prSet presAssocID="{28ABEB07-EE2E-4EA8-BE75-7ADCE692E79B}" presName="sibTrans" presStyleLbl="node1" presStyleIdx="0" presStyleCnt="3"/>
      <dgm:spPr/>
      <dgm:t>
        <a:bodyPr/>
        <a:lstStyle/>
        <a:p>
          <a:endParaRPr lang="ru-RU"/>
        </a:p>
      </dgm:t>
    </dgm:pt>
    <dgm:pt modelId="{34D9E885-CC7A-43E2-899A-19B78E4C747C}" type="pres">
      <dgm:prSet presAssocID="{87C3289F-5939-4637-981C-D2DCB0378946}" presName="dummy" presStyleCnt="0"/>
      <dgm:spPr/>
    </dgm:pt>
    <dgm:pt modelId="{FC9D559B-EFE2-4755-B107-9CD9208F5FE5}" type="pres">
      <dgm:prSet presAssocID="{87C3289F-5939-4637-981C-D2DCB0378946}" presName="node" presStyleLbl="revTx" presStyleIdx="1" presStyleCnt="3" custScaleY="416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46FD01-91B2-43C9-9C4C-423EA82BC3B6}" type="pres">
      <dgm:prSet presAssocID="{B85005BD-83E9-4C7A-85A1-787E570C4079}" presName="sibTrans" presStyleLbl="node1" presStyleIdx="1" presStyleCnt="3"/>
      <dgm:spPr/>
      <dgm:t>
        <a:bodyPr/>
        <a:lstStyle/>
        <a:p>
          <a:endParaRPr lang="ru-RU"/>
        </a:p>
      </dgm:t>
    </dgm:pt>
    <dgm:pt modelId="{4E151CF2-DAB7-424A-8853-A136563C2B9C}" type="pres">
      <dgm:prSet presAssocID="{A03CD363-645D-4A7E-A851-40DE58DBA0E1}" presName="dummy" presStyleCnt="0"/>
      <dgm:spPr/>
    </dgm:pt>
    <dgm:pt modelId="{5D031468-8374-4B37-A1D8-AD100D1C62F7}" type="pres">
      <dgm:prSet presAssocID="{A03CD363-645D-4A7E-A851-40DE58DBA0E1}" presName="node" presStyleLbl="revTx" presStyleIdx="2" presStyleCnt="3" custScaleY="37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F92680-A065-4320-BF61-CB89393AA51A}" type="pres">
      <dgm:prSet presAssocID="{79946528-3761-4999-9ECB-5588603FFCAE}" presName="sibTrans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51E5A76E-908C-4096-9DAE-04E30EDD6AC9}" type="presOf" srcId="{93D535EC-A93C-4903-B861-AABE8CBCD145}" destId="{D74A53F8-1DB0-4AB2-8164-6640CA61A43B}" srcOrd="0" destOrd="0" presId="urn:microsoft.com/office/officeart/2005/8/layout/cycle1"/>
    <dgm:cxn modelId="{EC50337C-F09F-4D01-99CD-831337F01C86}" type="presOf" srcId="{A03CD363-645D-4A7E-A851-40DE58DBA0E1}" destId="{5D031468-8374-4B37-A1D8-AD100D1C62F7}" srcOrd="0" destOrd="0" presId="urn:microsoft.com/office/officeart/2005/8/layout/cycle1"/>
    <dgm:cxn modelId="{1E140B64-85D5-4B6A-AE07-910504157B63}" type="presOf" srcId="{F18AD815-8791-4D8C-8CE7-079D77C4354B}" destId="{414CC49D-D923-4E38-BECB-E40670C7B8B2}" srcOrd="0" destOrd="0" presId="urn:microsoft.com/office/officeart/2005/8/layout/cycle1"/>
    <dgm:cxn modelId="{DF367F40-EE91-49FF-9B72-2860665E0779}" type="presOf" srcId="{79946528-3761-4999-9ECB-5588603FFCAE}" destId="{50F92680-A065-4320-BF61-CB89393AA51A}" srcOrd="0" destOrd="0" presId="urn:microsoft.com/office/officeart/2005/8/layout/cycle1"/>
    <dgm:cxn modelId="{2C72358A-F5AB-4673-951D-D59CF3CCB875}" srcId="{93D535EC-A93C-4903-B861-AABE8CBCD145}" destId="{87C3289F-5939-4637-981C-D2DCB0378946}" srcOrd="1" destOrd="0" parTransId="{A692D634-53A4-409C-A4C7-242BC9FE0705}" sibTransId="{B85005BD-83E9-4C7A-85A1-787E570C4079}"/>
    <dgm:cxn modelId="{82BEED1F-53F7-451A-B28E-47E0704A9103}" type="presOf" srcId="{87C3289F-5939-4637-981C-D2DCB0378946}" destId="{FC9D559B-EFE2-4755-B107-9CD9208F5FE5}" srcOrd="0" destOrd="0" presId="urn:microsoft.com/office/officeart/2005/8/layout/cycle1"/>
    <dgm:cxn modelId="{E522E4F3-27C1-444E-9690-D8F8A55A6444}" type="presOf" srcId="{28ABEB07-EE2E-4EA8-BE75-7ADCE692E79B}" destId="{2EE09B1F-0AAA-4723-8590-A7319B82728F}" srcOrd="0" destOrd="0" presId="urn:microsoft.com/office/officeart/2005/8/layout/cycle1"/>
    <dgm:cxn modelId="{9B50A64B-A2C2-4C1E-84BF-1E2FD957B5AD}" type="presOf" srcId="{B85005BD-83E9-4C7A-85A1-787E570C4079}" destId="{3546FD01-91B2-43C9-9C4C-423EA82BC3B6}" srcOrd="0" destOrd="0" presId="urn:microsoft.com/office/officeart/2005/8/layout/cycle1"/>
    <dgm:cxn modelId="{AAE10CD8-8755-4B73-B12F-3B4DA9153F90}" srcId="{93D535EC-A93C-4903-B861-AABE8CBCD145}" destId="{F18AD815-8791-4D8C-8CE7-079D77C4354B}" srcOrd="0" destOrd="0" parTransId="{EDE15C35-BCAB-4498-989D-9A9484166C09}" sibTransId="{28ABEB07-EE2E-4EA8-BE75-7ADCE692E79B}"/>
    <dgm:cxn modelId="{A22379BB-0E0B-4A0A-9CA1-9294FBDDD862}" srcId="{93D535EC-A93C-4903-B861-AABE8CBCD145}" destId="{A03CD363-645D-4A7E-A851-40DE58DBA0E1}" srcOrd="2" destOrd="0" parTransId="{44444272-3090-4AF2-B7B3-1268A70469CE}" sibTransId="{79946528-3761-4999-9ECB-5588603FFCAE}"/>
    <dgm:cxn modelId="{839CA549-527E-43BA-878F-D23AADA9BE92}" type="presParOf" srcId="{D74A53F8-1DB0-4AB2-8164-6640CA61A43B}" destId="{9EE46199-FFB8-4028-BEAA-69305D4A5EEA}" srcOrd="0" destOrd="0" presId="urn:microsoft.com/office/officeart/2005/8/layout/cycle1"/>
    <dgm:cxn modelId="{31D310EB-FAFE-446C-A7ED-35853126C748}" type="presParOf" srcId="{D74A53F8-1DB0-4AB2-8164-6640CA61A43B}" destId="{414CC49D-D923-4E38-BECB-E40670C7B8B2}" srcOrd="1" destOrd="0" presId="urn:microsoft.com/office/officeart/2005/8/layout/cycle1"/>
    <dgm:cxn modelId="{4C1141AE-87D0-4B34-9738-72CDF210FBDB}" type="presParOf" srcId="{D74A53F8-1DB0-4AB2-8164-6640CA61A43B}" destId="{2EE09B1F-0AAA-4723-8590-A7319B82728F}" srcOrd="2" destOrd="0" presId="urn:microsoft.com/office/officeart/2005/8/layout/cycle1"/>
    <dgm:cxn modelId="{5C3168BA-E19A-4944-9C87-E5DB62507152}" type="presParOf" srcId="{D74A53F8-1DB0-4AB2-8164-6640CA61A43B}" destId="{34D9E885-CC7A-43E2-899A-19B78E4C747C}" srcOrd="3" destOrd="0" presId="urn:microsoft.com/office/officeart/2005/8/layout/cycle1"/>
    <dgm:cxn modelId="{F34CCA84-54A0-4671-ADCE-3CA9CA943101}" type="presParOf" srcId="{D74A53F8-1DB0-4AB2-8164-6640CA61A43B}" destId="{FC9D559B-EFE2-4755-B107-9CD9208F5FE5}" srcOrd="4" destOrd="0" presId="urn:microsoft.com/office/officeart/2005/8/layout/cycle1"/>
    <dgm:cxn modelId="{DEFA9035-8A80-452A-B710-1C705BDA6070}" type="presParOf" srcId="{D74A53F8-1DB0-4AB2-8164-6640CA61A43B}" destId="{3546FD01-91B2-43C9-9C4C-423EA82BC3B6}" srcOrd="5" destOrd="0" presId="urn:microsoft.com/office/officeart/2005/8/layout/cycle1"/>
    <dgm:cxn modelId="{42E4A776-4417-47A0-97D8-93A620A56EBC}" type="presParOf" srcId="{D74A53F8-1DB0-4AB2-8164-6640CA61A43B}" destId="{4E151CF2-DAB7-424A-8853-A136563C2B9C}" srcOrd="6" destOrd="0" presId="urn:microsoft.com/office/officeart/2005/8/layout/cycle1"/>
    <dgm:cxn modelId="{4FE55898-0365-465A-A75F-58782C2358D2}" type="presParOf" srcId="{D74A53F8-1DB0-4AB2-8164-6640CA61A43B}" destId="{5D031468-8374-4B37-A1D8-AD100D1C62F7}" srcOrd="7" destOrd="0" presId="urn:microsoft.com/office/officeart/2005/8/layout/cycle1"/>
    <dgm:cxn modelId="{FCC5F25B-636D-4E99-9B1B-C7ACAC56264D}" type="presParOf" srcId="{D74A53F8-1DB0-4AB2-8164-6640CA61A43B}" destId="{50F92680-A065-4320-BF61-CB89393AA51A}" srcOrd="8" destOrd="0" presId="urn:microsoft.com/office/officeart/2005/8/layout/cycle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4CC49D-D923-4E38-BECB-E40670C7B8B2}">
      <dsp:nvSpPr>
        <dsp:cNvPr id="0" name=""/>
        <dsp:cNvSpPr/>
      </dsp:nvSpPr>
      <dsp:spPr>
        <a:xfrm>
          <a:off x="4572027" y="857254"/>
          <a:ext cx="1292225" cy="462048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Изучаем</a:t>
          </a:r>
          <a:endParaRPr lang="ru-RU" sz="1600" b="1" kern="1200" dirty="0"/>
        </a:p>
      </dsp:txBody>
      <dsp:txXfrm>
        <a:off x="4572027" y="857254"/>
        <a:ext cx="1292225" cy="462048"/>
      </dsp:txXfrm>
    </dsp:sp>
    <dsp:sp modelId="{2EE09B1F-0AAA-4723-8590-A7319B82728F}">
      <dsp:nvSpPr>
        <dsp:cNvPr id="0" name=""/>
        <dsp:cNvSpPr/>
      </dsp:nvSpPr>
      <dsp:spPr>
        <a:xfrm>
          <a:off x="2600203" y="180416"/>
          <a:ext cx="3054947" cy="3054947"/>
        </a:xfrm>
        <a:prstGeom prst="circularArrow">
          <a:avLst>
            <a:gd name="adj1" fmla="val 8246"/>
            <a:gd name="adj2" fmla="val 575935"/>
            <a:gd name="adj3" fmla="val 3005960"/>
            <a:gd name="adj4" fmla="val 20517388"/>
            <a:gd name="adj5" fmla="val 962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D559B-EFE2-4755-B107-9CD9208F5FE5}">
      <dsp:nvSpPr>
        <dsp:cNvPr id="0" name=""/>
        <dsp:cNvSpPr/>
      </dsp:nvSpPr>
      <dsp:spPr>
        <a:xfrm>
          <a:off x="3468767" y="2700940"/>
          <a:ext cx="1291902" cy="538374"/>
        </a:xfrm>
        <a:prstGeom prst="rect">
          <a:avLst/>
        </a:prstGeom>
        <a:solidFill>
          <a:srgbClr val="F6882E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Проектируем </a:t>
          </a:r>
          <a:endParaRPr lang="ru-RU" sz="1600" b="1" kern="1200" dirty="0"/>
        </a:p>
      </dsp:txBody>
      <dsp:txXfrm>
        <a:off x="3468767" y="2700940"/>
        <a:ext cx="1291902" cy="538374"/>
      </dsp:txXfrm>
    </dsp:sp>
    <dsp:sp modelId="{3546FD01-91B2-43C9-9C4C-423EA82BC3B6}">
      <dsp:nvSpPr>
        <dsp:cNvPr id="0" name=""/>
        <dsp:cNvSpPr/>
      </dsp:nvSpPr>
      <dsp:spPr>
        <a:xfrm>
          <a:off x="2587245" y="188094"/>
          <a:ext cx="3054947" cy="3054947"/>
        </a:xfrm>
        <a:prstGeom prst="circularArrow">
          <a:avLst>
            <a:gd name="adj1" fmla="val 8246"/>
            <a:gd name="adj2" fmla="val 575935"/>
            <a:gd name="adj3" fmla="val 11293155"/>
            <a:gd name="adj4" fmla="val 7259378"/>
            <a:gd name="adj5" fmla="val 962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31468-8374-4B37-A1D8-AD100D1C62F7}">
      <dsp:nvSpPr>
        <dsp:cNvPr id="0" name=""/>
        <dsp:cNvSpPr/>
      </dsp:nvSpPr>
      <dsp:spPr>
        <a:xfrm>
          <a:off x="2382287" y="844900"/>
          <a:ext cx="1291902" cy="486775"/>
        </a:xfrm>
        <a:prstGeom prst="rect">
          <a:avLst/>
        </a:prstGeom>
        <a:solidFill>
          <a:srgbClr val="CDC0EE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Обсуждаем</a:t>
          </a:r>
          <a:endParaRPr lang="ru-RU" sz="1600" b="1" kern="1200" dirty="0"/>
        </a:p>
      </dsp:txBody>
      <dsp:txXfrm>
        <a:off x="2382287" y="844900"/>
        <a:ext cx="1291902" cy="486775"/>
      </dsp:txXfrm>
    </dsp:sp>
    <dsp:sp modelId="{50F92680-A065-4320-BF61-CB89393AA51A}">
      <dsp:nvSpPr>
        <dsp:cNvPr id="0" name=""/>
        <dsp:cNvSpPr/>
      </dsp:nvSpPr>
      <dsp:spPr>
        <a:xfrm>
          <a:off x="2597410" y="177424"/>
          <a:ext cx="3054947" cy="3054947"/>
        </a:xfrm>
        <a:prstGeom prst="circularArrow">
          <a:avLst>
            <a:gd name="adj1" fmla="val 8246"/>
            <a:gd name="adj2" fmla="val 575935"/>
            <a:gd name="adj3" fmla="val 18473785"/>
            <a:gd name="adj4" fmla="val 13396486"/>
            <a:gd name="adj5" fmla="val 962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B0E1-E61A-49CA-AE94-2ECAAA92EE3E}" type="datetimeFigureOut">
              <a:rPr lang="ru-RU" smtClean="0"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C99B5-07C8-4D4B-8777-655EC1685CD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8229600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6500826" y="1357298"/>
            <a:ext cx="2500330" cy="1285884"/>
          </a:xfrm>
          <a:prstGeom prst="roundRect">
            <a:avLst>
              <a:gd name="adj" fmla="val 10000"/>
            </a:avLst>
          </a:prstGeom>
          <a:solidFill>
            <a:schemeClr val="accent5">
              <a:lumMod val="40000"/>
              <a:lumOff val="60000"/>
              <a:alpha val="89804"/>
            </a:schemeClr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Региональный уровень: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методические семинары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Организатор: ГБУ ДПО «ИРО ЧР» </a:t>
            </a:r>
          </a:p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Участники: </a:t>
            </a:r>
            <a:r>
              <a:rPr lang="ru-RU" sz="1200" b="1" dirty="0" smtClean="0">
                <a:solidFill>
                  <a:srgbClr val="002060"/>
                </a:solidFill>
              </a:rPr>
              <a:t>специалисты ММС, методический актив</a:t>
            </a:r>
          </a:p>
          <a:p>
            <a:pPr algn="ctr"/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00013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Каскадная модель непрерывного профессионального развития педагогических работников по вопросам введения и реализации обновленных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ФГОС НОО и ООО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071802" y="4857760"/>
            <a:ext cx="3286148" cy="1714512"/>
          </a:xfrm>
          <a:prstGeom prst="roundRect">
            <a:avLst>
              <a:gd name="adj" fmla="val 10000"/>
            </a:avLst>
          </a:prstGeom>
          <a:solidFill>
            <a:srgbClr val="F6882E">
              <a:alpha val="90000"/>
            </a:srgbClr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Практико-ориентированные мероприятия (марафоны)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Организатор: муниципальные методические службы</a:t>
            </a:r>
          </a:p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Участники: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образовательные организации,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педагогические работники, школьные методические объединения</a:t>
            </a:r>
          </a:p>
          <a:p>
            <a:pPr algn="ctr"/>
            <a:endParaRPr lang="ru-RU" sz="1200" b="1" dirty="0" smtClean="0">
              <a:solidFill>
                <a:srgbClr val="002060"/>
              </a:solidFill>
            </a:endParaRPr>
          </a:p>
          <a:p>
            <a:pPr algn="ctr"/>
            <a:endParaRPr lang="ru-RU" sz="1200" b="1" dirty="0" smtClean="0">
              <a:solidFill>
                <a:srgbClr val="002060"/>
              </a:solidFill>
            </a:endParaRPr>
          </a:p>
          <a:p>
            <a:pPr algn="ctr"/>
            <a:endParaRPr lang="ru-RU" sz="12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14282" y="1357298"/>
            <a:ext cx="2500330" cy="1571636"/>
          </a:xfrm>
          <a:prstGeom prst="roundRect">
            <a:avLst>
              <a:gd name="adj" fmla="val 10000"/>
            </a:avLst>
          </a:prstGeom>
          <a:solidFill>
            <a:srgbClr val="CDC0EE">
              <a:alpha val="90000"/>
            </a:srgbClr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Региональный уровень: круглые столы, презентация лучшего опыта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Организатор: ГБУ ДПО «ИРО ЧР»</a:t>
            </a:r>
          </a:p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Участники: </a:t>
            </a:r>
            <a:r>
              <a:rPr lang="ru-RU" sz="1200" b="1" dirty="0" smtClean="0">
                <a:solidFill>
                  <a:srgbClr val="002060"/>
                </a:solidFill>
              </a:rPr>
              <a:t>специалисты ММС, педагогические работники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 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500826" y="2928934"/>
            <a:ext cx="2428892" cy="1428760"/>
          </a:xfrm>
          <a:prstGeom prst="roundRect">
            <a:avLst>
              <a:gd name="adj" fmla="val 10000"/>
            </a:avLst>
          </a:prstGeom>
          <a:solidFill>
            <a:schemeClr val="accent5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Муниципальный уровень: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методические семинары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Организатор: муниципальные методические службы</a:t>
            </a:r>
          </a:p>
          <a:p>
            <a:pPr algn="ctr"/>
            <a:r>
              <a:rPr lang="ru-RU" sz="1200" b="1" dirty="0" smtClean="0">
                <a:solidFill>
                  <a:srgbClr val="C00000"/>
                </a:solidFill>
              </a:rPr>
              <a:t>Участники: </a:t>
            </a:r>
            <a:r>
              <a:rPr lang="ru-RU" sz="1200" b="1" dirty="0" smtClean="0">
                <a:solidFill>
                  <a:srgbClr val="002060"/>
                </a:solidFill>
              </a:rPr>
              <a:t>педагогические работники</a:t>
            </a:r>
          </a:p>
        </p:txBody>
      </p:sp>
      <p:sp>
        <p:nvSpPr>
          <p:cNvPr id="19" name="Стрелка вниз 18"/>
          <p:cNvSpPr/>
          <p:nvPr/>
        </p:nvSpPr>
        <p:spPr>
          <a:xfrm>
            <a:off x="7429520" y="2643182"/>
            <a:ext cx="428628" cy="28575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Круговая стрелка 20"/>
          <p:cNvSpPr/>
          <p:nvPr/>
        </p:nvSpPr>
        <p:spPr>
          <a:xfrm rot="7482612">
            <a:off x="5867456" y="3870267"/>
            <a:ext cx="2123575" cy="2004619"/>
          </a:xfrm>
          <a:prstGeom prst="circularArrow">
            <a:avLst>
              <a:gd name="adj1" fmla="val 12500"/>
              <a:gd name="adj2" fmla="val 1321029"/>
              <a:gd name="adj3" fmla="val 20457681"/>
              <a:gd name="adj4" fmla="val 12238304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Круговая стрелка 21"/>
          <p:cNvSpPr/>
          <p:nvPr/>
        </p:nvSpPr>
        <p:spPr>
          <a:xfrm rot="12675952">
            <a:off x="1213128" y="4013478"/>
            <a:ext cx="2262653" cy="200461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2045176"/>
              <a:gd name="adj5" fmla="val 125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14282" y="3214686"/>
            <a:ext cx="2500330" cy="1300480"/>
          </a:xfrm>
          <a:prstGeom prst="roundRect">
            <a:avLst>
              <a:gd name="adj" fmla="val 10000"/>
            </a:avLst>
          </a:prstGeom>
          <a:solidFill>
            <a:srgbClr val="CDC0EE">
              <a:alpha val="90000"/>
            </a:srgbClr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Муниципальный уровень: обобщение опыта, описание лучших практик 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Организатор: муниципальные методические службы</a:t>
            </a:r>
          </a:p>
          <a:p>
            <a:pPr algn="ctr"/>
            <a:r>
              <a:rPr lang="ru-RU" sz="1200" b="1" dirty="0" smtClean="0">
                <a:solidFill>
                  <a:srgbClr val="002060"/>
                </a:solidFill>
              </a:rPr>
              <a:t> </a:t>
            </a:r>
            <a:endParaRPr lang="ru-RU" sz="1200" b="1" dirty="0">
              <a:solidFill>
                <a:srgbClr val="002060"/>
              </a:solidFill>
            </a:endParaRPr>
          </a:p>
        </p:txBody>
      </p:sp>
      <p:sp>
        <p:nvSpPr>
          <p:cNvPr id="25" name="Стрелка вниз 24"/>
          <p:cNvSpPr/>
          <p:nvPr/>
        </p:nvSpPr>
        <p:spPr>
          <a:xfrm rot="10800000">
            <a:off x="1285852" y="2928934"/>
            <a:ext cx="428628" cy="285752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</Words>
  <Application>Microsoft Office PowerPoint</Application>
  <PresentationFormat>Экран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Каскадная модель непрерывного профессионального развития педагогических работников по вопросам введения и реализации обновленных ФГОС НОО и ООО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Каскадная модель непрерывного профессионального развития педагогических работников по вопросам введения и реализации обновленных ФГОС</dc:title>
  <dc:creator>XTreme</dc:creator>
  <cp:lastModifiedBy>Асият Рыбалкина</cp:lastModifiedBy>
  <cp:revision>2</cp:revision>
  <dcterms:created xsi:type="dcterms:W3CDTF">2022-02-07T21:36:02Z</dcterms:created>
  <dcterms:modified xsi:type="dcterms:W3CDTF">2022-02-10T09:15:52Z</dcterms:modified>
</cp:coreProperties>
</file>