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78" d="100"/>
          <a:sy n="78" d="100"/>
        </p:scale>
        <p:origin x="72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768624" y="2092206"/>
            <a:ext cx="593418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ведение обновленных</a:t>
            </a:r>
            <a:br>
              <a:rPr lang="ru-RU" sz="3600" b="1" dirty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ФГОС НОО и ФГОС ООО </a:t>
            </a:r>
            <a:br>
              <a:rPr lang="ru-RU" sz="36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(для родителей)</a:t>
            </a:r>
            <a:br>
              <a:rPr lang="ru-RU" sz="36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(27.04.2022г.) </a:t>
            </a:r>
            <a:r>
              <a:rPr lang="ru-RU" sz="2000" b="1" dirty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332656"/>
            <a:ext cx="1697486" cy="17008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95536" y="5949280"/>
            <a:ext cx="6481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>
                <a:latin typeface="Arial Black" pitchFamily="34" charset="0"/>
              </a:rPr>
              <a:t>Мусалова</a:t>
            </a:r>
            <a:r>
              <a:rPr lang="ru-RU" dirty="0">
                <a:latin typeface="Arial Black" pitchFamily="34" charset="0"/>
              </a:rPr>
              <a:t> М.Б., начальник отдела образования </a:t>
            </a:r>
          </a:p>
          <a:p>
            <a:r>
              <a:rPr lang="ru-RU" dirty="0">
                <a:latin typeface="Arial Black" pitchFamily="34" charset="0"/>
              </a:rPr>
              <a:t>Шаройского муниципального района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129321"/>
            <a:ext cx="3552486" cy="515261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Обновленные ФГОС НОО и ФГОС ООО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06" y="1124744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</p:spPr>
        <p:txBody>
          <a:bodyPr/>
          <a:lstStyle/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С</a:t>
            </a:r>
            <a:r>
              <a:rPr lang="ru-RU" sz="2800" b="1" i="1" spc="-2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</a:t>
            </a:r>
            <a:r>
              <a:rPr lang="ru-RU" sz="2800" b="1" i="1" spc="-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</a:t>
            </a:r>
            <a:r>
              <a:rPr lang="ru-RU" sz="2800" b="1" i="1" spc="-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р</a:t>
            </a:r>
            <a:r>
              <a:rPr lang="ru-RU" sz="2800" b="1" i="1" spc="-16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3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202</a:t>
            </a:r>
            <a:r>
              <a:rPr lang="ru-RU" sz="2800" b="1" i="1" spc="-13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</a:t>
            </a:r>
            <a:r>
              <a:rPr lang="ru-RU" sz="2800" b="1" i="1" spc="-3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3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д</a:t>
            </a:r>
            <a:r>
              <a:rPr lang="ru-RU" sz="2800" b="1" i="1" spc="-19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а</a:t>
            </a:r>
            <a:r>
              <a:rPr lang="ru-RU" sz="2800" b="1" i="1" spc="-26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у</a:t>
            </a:r>
            <a:r>
              <a:rPr lang="ru-RU" sz="2800" b="1" i="1" spc="-21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ч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ни</a:t>
            </a:r>
            <a:r>
              <a:rPr lang="ru-RU" sz="2800" b="1" i="1" spc="-1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</a:t>
            </a:r>
            <a:r>
              <a:rPr lang="ru-RU" sz="2800" b="1" i="1" spc="-26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3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1</a:t>
            </a:r>
            <a:r>
              <a:rPr lang="ru-RU" sz="2800" b="1" i="1" spc="-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-х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5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  </a:t>
            </a:r>
            <a:r>
              <a:rPr lang="ru-RU" sz="2800" b="1" i="1" spc="-8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новых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3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5-х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классов</a:t>
            </a:r>
            <a:r>
              <a:rPr lang="ru-RU" sz="2800" b="1" i="1" spc="-26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будут</a:t>
            </a:r>
            <a:r>
              <a:rPr lang="ru-RU" sz="2800" b="1" i="1" spc="-3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9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обучаться </a:t>
            </a:r>
            <a:r>
              <a:rPr lang="ru-RU" sz="2800" b="1" i="1" spc="-8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л</a:t>
            </a:r>
            <a:r>
              <a:rPr lang="ru-RU" sz="2800" b="1" i="1" spc="-18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ь</a:t>
            </a:r>
            <a:r>
              <a:rPr lang="ru-RU" sz="2800" b="1" i="1" spc="-1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2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п</a:t>
            </a:r>
            <a:r>
              <a:rPr lang="ru-RU" sz="2800" b="1" i="1" spc="-2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обновленным</a:t>
            </a:r>
            <a:r>
              <a:rPr lang="ru-RU" sz="2800" b="1" i="1" spc="-2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3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Ф</a:t>
            </a:r>
            <a:r>
              <a:rPr lang="ru-RU" sz="2800" b="1" i="1" spc="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4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endParaRPr lang="ru-RU" sz="2800" b="1" i="1" dirty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8" name="Рисунок 7" descr="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1628800"/>
            <a:ext cx="6300192" cy="41975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</p:spPr>
        <p:txBody>
          <a:bodyPr/>
          <a:lstStyle/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С</a:t>
            </a:r>
            <a:r>
              <a:rPr lang="ru-RU" sz="2800" b="1" i="1" spc="-2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</a:t>
            </a:r>
            <a:r>
              <a:rPr lang="ru-RU" sz="2800" b="1" i="1" spc="-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</a:t>
            </a:r>
            <a:r>
              <a:rPr lang="ru-RU" sz="2800" b="1" i="1" spc="-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р</a:t>
            </a:r>
            <a:r>
              <a:rPr lang="ru-RU" sz="2800" b="1" i="1" spc="-16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я</a:t>
            </a:r>
            <a:r>
              <a:rPr lang="ru-RU" sz="2800" b="1" i="1" spc="-3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202</a:t>
            </a:r>
            <a:r>
              <a:rPr lang="ru-RU" sz="2800" b="1" i="1" spc="-13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2</a:t>
            </a:r>
            <a:r>
              <a:rPr lang="ru-RU" sz="2800" b="1" i="1" spc="-3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3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д</a:t>
            </a:r>
            <a:r>
              <a:rPr lang="ru-RU" sz="2800" b="1" i="1" spc="-19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а</a:t>
            </a:r>
            <a:r>
              <a:rPr lang="ru-RU" sz="2800" b="1" i="1" spc="-26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у</a:t>
            </a:r>
            <a:r>
              <a:rPr lang="ru-RU" sz="2800" b="1" i="1" spc="-21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ч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е</a:t>
            </a:r>
            <a:r>
              <a:rPr lang="ru-RU" sz="2800" b="1" i="1" spc="-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ни</a:t>
            </a:r>
            <a:r>
              <a:rPr lang="ru-RU" sz="2800" b="1" i="1" spc="-1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</a:t>
            </a:r>
            <a:r>
              <a:rPr lang="ru-RU" sz="2800" b="1" i="1" spc="-26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3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1</a:t>
            </a:r>
            <a:r>
              <a:rPr lang="ru-RU" sz="2800" b="1" i="1" spc="-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-х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</a:t>
            </a:r>
            <a:r>
              <a:rPr lang="ru-RU" sz="2800" b="1" i="1" spc="-5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и  </a:t>
            </a:r>
            <a:r>
              <a:rPr lang="ru-RU" sz="2800" b="1" i="1" spc="-8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новых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3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5-х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классов</a:t>
            </a:r>
            <a:r>
              <a:rPr lang="ru-RU" sz="2800" b="1" i="1" spc="-26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будут</a:t>
            </a:r>
            <a:r>
              <a:rPr lang="ru-RU" sz="2800" b="1" i="1" spc="-31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9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обучаться </a:t>
            </a:r>
            <a:r>
              <a:rPr lang="ru-RU" sz="2800" b="1" i="1" spc="-8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т</a:t>
            </a:r>
            <a:r>
              <a:rPr lang="ru-RU" sz="2800" b="1" i="1" spc="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л</a:t>
            </a:r>
            <a:r>
              <a:rPr lang="ru-RU" sz="2800" b="1" i="1" spc="-18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ь</a:t>
            </a:r>
            <a:r>
              <a:rPr lang="ru-RU" sz="2800" b="1" i="1" spc="-10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к</a:t>
            </a:r>
            <a:r>
              <a:rPr lang="ru-RU" sz="2800" b="1" i="1" spc="-2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12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п</a:t>
            </a:r>
            <a:r>
              <a:rPr lang="ru-RU" sz="2800" b="1" i="1" spc="-2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-254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-4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обновленным</a:t>
            </a:r>
            <a:r>
              <a:rPr lang="ru-RU" sz="2800" b="1" i="1" spc="-2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</a:t>
            </a:r>
            <a:r>
              <a:rPr lang="ru-RU" sz="2800" b="1" i="1" spc="3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Ф</a:t>
            </a:r>
            <a:r>
              <a:rPr lang="ru-RU" sz="2800" b="1" i="1" spc="175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Г</a:t>
            </a:r>
            <a:r>
              <a:rPr lang="ru-RU" sz="2800" b="1" i="1" spc="48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О</a:t>
            </a: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</a:t>
            </a:r>
            <a:endParaRPr lang="ru-RU" sz="2800" b="1" i="1" dirty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object 3"/>
          <p:cNvSpPr txBox="1"/>
          <p:nvPr/>
        </p:nvSpPr>
        <p:spPr>
          <a:xfrm>
            <a:off x="827584" y="1988840"/>
            <a:ext cx="7920880" cy="24981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b="1" i="1" spc="240" dirty="0" err="1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ин</a:t>
            </a:r>
            <a:r>
              <a:rPr sz="2600" b="1" i="1" spc="-12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8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35" dirty="0" err="1">
                <a:latin typeface="Times New Roman" pitchFamily="18" charset="0"/>
                <a:cs typeface="Times New Roman" pitchFamily="18" charset="0"/>
              </a:rPr>
              <a:t>щ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ни</a:t>
            </a:r>
            <a:r>
              <a:rPr sz="2600" b="1" i="1" spc="-165" dirty="0" err="1">
                <a:latin typeface="Times New Roman" pitchFamily="18" charset="0"/>
                <a:cs typeface="Times New Roman" pitchFamily="18" charset="0"/>
              </a:rPr>
              <a:t>я</a:t>
            </a:r>
            <a:r>
              <a:rPr sz="2600" b="1" i="1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300" dirty="0">
                <a:latin typeface="Times New Roman" pitchFamily="18" charset="0"/>
                <a:cs typeface="Times New Roman" pitchFamily="18" charset="0"/>
              </a:rPr>
              <a:t> РФ </a:t>
            </a:r>
            <a:r>
              <a:rPr sz="2600" b="1" i="1" spc="-145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12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5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65" dirty="0">
                <a:latin typeface="Times New Roman" pitchFamily="18" charset="0"/>
                <a:cs typeface="Times New Roman" pitchFamily="18" charset="0"/>
              </a:rPr>
              <a:t>принимать</a:t>
            </a:r>
            <a:r>
              <a:rPr sz="2600" b="1" i="1" spc="-2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sz="2600" b="1" i="1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80" dirty="0">
                <a:latin typeface="Times New Roman" pitchFamily="18" charset="0"/>
                <a:cs typeface="Times New Roman" pitchFamily="18" charset="0"/>
              </a:rPr>
              <a:t>обучение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70" dirty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sz="2600" b="1" i="1" spc="-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55" dirty="0">
                <a:latin typeface="Times New Roman" pitchFamily="18" charset="0"/>
                <a:cs typeface="Times New Roman" pitchFamily="18" charset="0"/>
              </a:rPr>
              <a:t>старым </a:t>
            </a:r>
            <a:r>
              <a:rPr sz="2600" b="1" i="1" spc="-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375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sz="2600" b="1" i="1" spc="17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48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15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2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9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2600" b="1" i="1" spc="-5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sz="2600" b="1" i="1" spc="-18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7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6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3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sz="2600" b="1" i="1" spc="-5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sz="2600" b="1" i="1" spc="-18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1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80" dirty="0" err="1">
                <a:latin typeface="Times New Roman" pitchFamily="18" charset="0"/>
                <a:cs typeface="Times New Roman" pitchFamily="18" charset="0"/>
              </a:rPr>
              <a:t>сс</a:t>
            </a:r>
            <a:r>
              <a:rPr sz="2600" b="1" i="1" spc="-180" dirty="0" err="1">
                <a:latin typeface="Times New Roman" pitchFamily="18" charset="0"/>
                <a:cs typeface="Times New Roman" pitchFamily="18" charset="0"/>
              </a:rPr>
              <a:t>ы</a:t>
            </a:r>
            <a:r>
              <a:rPr sz="2600" b="1" i="1" spc="-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60" dirty="0">
                <a:latin typeface="Times New Roman" pitchFamily="18" charset="0"/>
                <a:cs typeface="Times New Roman" pitchFamily="18" charset="0"/>
              </a:rPr>
              <a:t>с  </a:t>
            </a:r>
            <a:r>
              <a:rPr sz="2600" b="1" i="1" spc="-150" dirty="0">
                <a:latin typeface="Times New Roman" pitchFamily="18" charset="0"/>
                <a:cs typeface="Times New Roman" pitchFamily="18" charset="0"/>
              </a:rPr>
              <a:t>2022</a:t>
            </a:r>
            <a:r>
              <a:rPr sz="2600" b="1" i="1" spc="275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sz="2600" b="1" i="1" spc="-150" dirty="0">
                <a:latin typeface="Times New Roman" pitchFamily="18" charset="0"/>
                <a:cs typeface="Times New Roman" pitchFamily="18" charset="0"/>
              </a:rPr>
              <a:t>202</a:t>
            </a:r>
            <a:r>
              <a:rPr sz="2600" b="1" i="1" spc="-13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2600" b="1" i="1" spc="-3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sz="2600" b="1" i="1" spc="-215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1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3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-2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25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3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45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-17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110" dirty="0">
                <a:latin typeface="Times New Roman" pitchFamily="18" charset="0"/>
                <a:cs typeface="Times New Roman" pitchFamily="18" charset="0"/>
              </a:rPr>
              <a:t>.</a:t>
            </a:r>
            <a:endParaRPr sz="2600" b="1" i="1" dirty="0">
              <a:latin typeface="Times New Roman" pitchFamily="18" charset="0"/>
              <a:cs typeface="Times New Roman" pitchFamily="18" charset="0"/>
            </a:endParaRPr>
          </a:p>
          <a:p>
            <a:pPr marL="12700" marR="302895">
              <a:lnSpc>
                <a:spcPts val="2920"/>
              </a:lnSpc>
              <a:spcBef>
                <a:spcPts val="1710"/>
              </a:spcBef>
            </a:pPr>
            <a:r>
              <a:rPr sz="2600" b="1" i="1" spc="315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1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600" b="1" i="1" spc="-3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55" dirty="0" err="1">
                <a:latin typeface="Times New Roman" pitchFamily="18" charset="0"/>
                <a:cs typeface="Times New Roman" pitchFamily="18" charset="0"/>
              </a:rPr>
              <a:t>ы</a:t>
            </a:r>
            <a:r>
              <a:rPr sz="2600" b="1" i="1" spc="-18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-195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65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-105" dirty="0" err="1">
                <a:latin typeface="Times New Roman" pitchFamily="18" charset="0"/>
                <a:cs typeface="Times New Roman" pitchFamily="18" charset="0"/>
              </a:rPr>
              <a:t>э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от</a:t>
            </a:r>
            <a:r>
              <a:rPr sz="2600" b="1" i="1" spc="-3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31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60" dirty="0" err="1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60" dirty="0" err="1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45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05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sz="2600" b="1" i="1" spc="-17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35" dirty="0">
                <a:latin typeface="Times New Roman" pitchFamily="18" charset="0"/>
                <a:cs typeface="Times New Roman" pitchFamily="18" charset="0"/>
              </a:rPr>
              <a:t>ю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3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sz="2600" b="1" i="1" spc="-215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sz="2600" b="1" i="1" spc="-18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9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80" dirty="0">
                <a:latin typeface="Times New Roman" pitchFamily="18" charset="0"/>
                <a:cs typeface="Times New Roman" pitchFamily="18" charset="0"/>
              </a:rPr>
              <a:t>ш</a:t>
            </a:r>
            <a:r>
              <a:rPr sz="2600" b="1" i="1" spc="-1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ле</a:t>
            </a:r>
            <a:r>
              <a:rPr sz="2600" b="1" i="1" spc="-1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sz="2600" b="1" i="1" spc="-12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70" dirty="0" err="1">
                <a:latin typeface="Times New Roman" pitchFamily="18" charset="0"/>
                <a:cs typeface="Times New Roman" pitchFamily="18" charset="0"/>
              </a:rPr>
              <a:t>ав</a:t>
            </a:r>
            <a:r>
              <a:rPr sz="2600" b="1" i="1" spc="-185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spc="-275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600" b="1" i="1" spc="-12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45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600" b="1" i="1" spc="5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105" dirty="0" err="1">
                <a:latin typeface="Times New Roman" pitchFamily="18" charset="0"/>
                <a:cs typeface="Times New Roman" pitchFamily="18" charset="0"/>
              </a:rPr>
              <a:t>ж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175" dirty="0" err="1">
                <a:latin typeface="Times New Roman" pitchFamily="18" charset="0"/>
                <a:cs typeface="Times New Roman" pitchFamily="18" charset="0"/>
              </a:rPr>
              <a:t>ь</a:t>
            </a:r>
            <a:r>
              <a:rPr sz="2600" b="1" i="1" spc="-2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-1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sz="2600" b="1" i="1" spc="-215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sz="2600" b="1" i="1" spc="-18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15" dirty="0">
                <a:latin typeface="Times New Roman" pitchFamily="18" charset="0"/>
                <a:cs typeface="Times New Roman" pitchFamily="18" charset="0"/>
              </a:rPr>
              <a:t>о  </a:t>
            </a:r>
            <a:r>
              <a:rPr sz="2600" b="1" i="1" spc="-5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17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55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sz="2600" b="1" i="1" spc="5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sz="2600" b="1" i="1" spc="-2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375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sz="2600" b="1" i="1" spc="175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sz="2600" b="1" i="1" spc="48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sz="2600" b="1" i="1" spc="15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sz="2600" b="1" i="1" spc="-2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2600" b="1" i="1" spc="-7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sz="2600" b="1" i="1" spc="-175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sz="2600" b="1" i="1" spc="-45" dirty="0">
                <a:latin typeface="Times New Roman" pitchFamily="18" charset="0"/>
                <a:cs typeface="Times New Roman" pitchFamily="18" charset="0"/>
              </a:rPr>
              <a:t>й</a:t>
            </a:r>
            <a:r>
              <a:rPr sz="2600" b="1" i="1" spc="-2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sz="2600" b="1" i="1" spc="-7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2600" b="1" i="1" spc="-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i="1" spc="-45" dirty="0" err="1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600" b="1" i="1" spc="-14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sz="2600" b="1" i="1" spc="-14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600" b="1" i="1" spc="-120" dirty="0">
                <a:latin typeface="Times New Roman" pitchFamily="18" charset="0"/>
                <a:cs typeface="Times New Roman" pitchFamily="18" charset="0"/>
              </a:rPr>
              <a:t>обновленные</a:t>
            </a:r>
            <a:r>
              <a:rPr sz="2600" b="1" i="1" spc="-120" dirty="0">
                <a:latin typeface="Times New Roman" pitchFamily="18" charset="0"/>
                <a:cs typeface="Times New Roman" pitchFamily="18" charset="0"/>
              </a:rPr>
              <a:t>.</a:t>
            </a:r>
            <a:endParaRPr sz="2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</p:spPr>
        <p:txBody>
          <a:bodyPr/>
          <a:lstStyle/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Аудиторных занятий </a:t>
            </a:r>
          </a:p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стало меньше</a:t>
            </a:r>
            <a:endParaRPr lang="ru-RU" sz="2800" b="1" i="1" dirty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object 3"/>
          <p:cNvSpPr txBox="1"/>
          <p:nvPr/>
        </p:nvSpPr>
        <p:spPr>
          <a:xfrm>
            <a:off x="827584" y="1988840"/>
            <a:ext cx="7920880" cy="807272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Новый стандарт снизил максимальный предел часов аудиторной нагрузки:</a:t>
            </a:r>
            <a:endParaRPr sz="2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996952"/>
            <a:ext cx="7632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3345 до 3190 – для начальной школы;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6020 до 5549 – для основной школы.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значит, что у школьника будет меньше на 1-3 урока в неделю.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 это не скажется на качестве обучения!</a:t>
            </a:r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Сделали ставку на вариативность обучения. </a:t>
            </a:r>
            <a:endParaRPr lang="ru-RU" sz="2800" b="1" i="1" dirty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193430" cy="1195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467544" y="1844824"/>
            <a:ext cx="7762959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Теперь школа обязана еще больше индивидуализировать программу,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том числе: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Вводить углубленное изучение предметов;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Комбинировать разные объемы образовательных единиц –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предметы, курсы, модули;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Разрабатывать индивидуальные учебные планы по желанию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детей и родителей</a:t>
            </a: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разрешили по-разному вести образовательный процесс в разных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группах, даже если дети из этих групп входят в один класс.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Родной язык и второй иностранный уже не обязательны</a:t>
            </a:r>
            <a:endParaRPr lang="ru-RU" sz="2800" b="1" i="1" dirty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905398" cy="9071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539552" y="2276872"/>
            <a:ext cx="7144905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Предметы «Родной язык», «Литературное чтение на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родном языке», «Родная литература»,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«Второй иностранный язык» теперь можно вводить,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если есть заявление родителей и ресурсы у школы.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Конкретизировали требования к итоговым знаниям учеников – не только предметным, но и личностным.</a:t>
            </a:r>
            <a:endParaRPr lang="ru-RU" sz="2800" b="1" i="1" dirty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905398" cy="9071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1187624" y="2276872"/>
            <a:ext cx="7538217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Детям станет понятнее, чего от них хотят учителя и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Классные руководители.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Родителям будет проще контролировать успехи детей и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Работу педагогов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16632"/>
            <a:ext cx="8229600" cy="144016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2800" b="1" i="1" spc="150" dirty="0">
                <a:solidFill>
                  <a:srgbClr val="00B050"/>
                </a:solidFill>
                <a:latin typeface="Bookman Old Style" pitchFamily="18" charset="0"/>
                <a:cs typeface="Tahoma"/>
              </a:rPr>
              <a:t>  Пример требований по иностранному языку в начальной школе </a:t>
            </a:r>
            <a:endParaRPr lang="ru-RU" sz="2800" b="1" i="1" dirty="0">
              <a:solidFill>
                <a:srgbClr val="00B050"/>
              </a:solidFill>
              <a:latin typeface="Bookman Old Style" pitchFamily="18" charset="0"/>
              <a:cs typeface="Tahoma"/>
            </a:endParaRPr>
          </a:p>
          <a:p>
            <a:endParaRPr lang="ru-RU" dirty="0"/>
          </a:p>
        </p:txBody>
      </p:sp>
      <p:pic>
        <p:nvPicPr>
          <p:cNvPr id="9" name="Рисунок 8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905398" cy="9071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755576" y="2276873"/>
            <a:ext cx="798847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Письменная речь. Выпускник должен: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Владеть техникой письма;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Заполнять простые анкеты с личной информацией по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нормам, принятым в стране изучаемого языка;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Писать электронное сообщение личного характера объемом до 40 слов с опорой на предъявленный педагогом образец.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57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object (2)</Template>
  <TotalTime>1</TotalTime>
  <Words>360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 Black</vt:lpstr>
      <vt:lpstr>Bookman Old Style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Введение обновленных ФГОС НОО и ФГОС ООО  (для родителей) (27.04.2022г.)  </vt:lpstr>
      <vt:lpstr>Обновленные ФГОС НОО и ФГОС ООО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обновленных ФГОС НОО и ФГОС ООО  (для родителей) (27.04.2022г.)  </dc:title>
  <dc:creator>Ffff Fftgt</dc:creator>
  <cp:lastModifiedBy>Ffff Fftgt</cp:lastModifiedBy>
  <cp:revision>1</cp:revision>
  <cp:lastPrinted>2022-05-12T14:49:49Z</cp:lastPrinted>
  <dcterms:created xsi:type="dcterms:W3CDTF">2022-05-18T08:43:46Z</dcterms:created>
  <dcterms:modified xsi:type="dcterms:W3CDTF">2022-05-18T08:45:29Z</dcterms:modified>
</cp:coreProperties>
</file>